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64" r:id="rId6"/>
    <p:sldId id="265" r:id="rId7"/>
    <p:sldId id="268" r:id="rId8"/>
    <p:sldId id="266" r:id="rId9"/>
    <p:sldId id="261" r:id="rId10"/>
    <p:sldId id="269" r:id="rId11"/>
    <p:sldId id="260" r:id="rId12"/>
    <p:sldId id="271" r:id="rId1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klas Hagel" userId="572a40b1-1bd3-4753-aaf6-a7743e71419e" providerId="ADAL" clId="{4AACA085-8781-4FC2-BD09-D8F25E436192}"/>
    <pc:docChg chg="delSld">
      <pc:chgData name="Niklas Hagel" userId="572a40b1-1bd3-4753-aaf6-a7743e71419e" providerId="ADAL" clId="{4AACA085-8781-4FC2-BD09-D8F25E436192}" dt="2020-08-19T14:00:24.058" v="0" actId="2696"/>
      <pc:docMkLst>
        <pc:docMk/>
      </pc:docMkLst>
      <pc:sldChg chg="del">
        <pc:chgData name="Niklas Hagel" userId="572a40b1-1bd3-4753-aaf6-a7743e71419e" providerId="ADAL" clId="{4AACA085-8781-4FC2-BD09-D8F25E436192}" dt="2020-08-19T14:00:24.058" v="0" actId="2696"/>
        <pc:sldMkLst>
          <pc:docMk/>
          <pc:sldMk cId="2524144514" sldId="26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4CAB417-0F1E-42B6-8A33-598F5D2363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80F2CDC6-0A6A-4C0F-997C-082085B1BD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488D06E-8013-461A-A471-9A97390FA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79A2A-051C-407C-9437-40803D7F4381}" type="datetimeFigureOut">
              <a:rPr lang="fi-FI" smtClean="0"/>
              <a:t>19.8.2020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A98BD39-C6EA-4645-B44B-D914A3AF4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63BFA46-5257-477B-86A7-171ACBFE6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E56A9-4402-4DDF-8561-53B3240C37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42243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93EB0FE-F8C4-4C1D-A0A9-31E9F3E55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36F7619A-D495-4650-8C8E-607C2238D6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6D8166B-B5E0-4FA6-9700-42C69D023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79A2A-051C-407C-9437-40803D7F4381}" type="datetimeFigureOut">
              <a:rPr lang="fi-FI" smtClean="0"/>
              <a:t>19.8.2020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835686E-2AC1-4D21-A2EF-F227916B8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1E50CCF-8AB6-42F7-A827-C5BA6AE32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E56A9-4402-4DDF-8561-53B3240C37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8248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3282FDE3-2BE4-4EF6-977E-68F7EC7FF4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739B0923-87A8-4E72-8A9E-5CD2A0D103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C1F7777-6DAD-4DEC-BBDF-36B74117E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79A2A-051C-407C-9437-40803D7F4381}" type="datetimeFigureOut">
              <a:rPr lang="fi-FI" smtClean="0"/>
              <a:t>19.8.2020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0269AFC-3FF9-4EA5-B165-6A85D8A14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66603B0-A33A-40A1-B845-9A58BFEC1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E56A9-4402-4DDF-8561-53B3240C37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005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A1BE022-46D2-4982-A2E5-0C1391420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1EE3ED5-1065-4338-BF52-9C749D6DEC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E9D2E65-5B9D-4366-8C33-F8CCD0018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79A2A-051C-407C-9437-40803D7F4381}" type="datetimeFigureOut">
              <a:rPr lang="fi-FI" smtClean="0"/>
              <a:t>19.8.2020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08603C3-1610-41D0-A718-559EBFE77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CF0DF47-D103-4854-A508-7A3BF91CB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E56A9-4402-4DDF-8561-53B3240C37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50921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05F7CEA-7B9C-4EB1-A5E0-FDEAC3746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EC0635E-EA06-4913-B95F-5463BD560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246A2FC-960A-4DE7-8CAA-7DC0718C9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79A2A-051C-407C-9437-40803D7F4381}" type="datetimeFigureOut">
              <a:rPr lang="fi-FI" smtClean="0"/>
              <a:t>19.8.2020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9058B1C-6302-4312-BD8A-2921A7B16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D19045C-3A6A-4C3D-BDA3-5CBF1C9AD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E56A9-4402-4DDF-8561-53B3240C37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93782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BA1A961-6310-4A39-9BC1-6AAA49DBB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BC8A891-7471-43F3-8219-50B3C3FBA7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69C9E44-1A56-4207-A774-D4B5AD4F03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8637CDD-722B-4A61-A2B3-19ED38CD3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79A2A-051C-407C-9437-40803D7F4381}" type="datetimeFigureOut">
              <a:rPr lang="fi-FI" smtClean="0"/>
              <a:t>19.8.2020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9E00912-A72C-432D-A163-38521589B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7C97BC1-CB48-4082-B395-CB110754A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E56A9-4402-4DDF-8561-53B3240C37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9804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1E1CD60-F540-4F3D-8623-F8CA8257C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EB57D2A-E616-4FDB-838D-439163F696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4678286-36EE-451C-8024-53D1C6B23E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747510B-303D-42A2-9B7F-F3D168A330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B8C96255-4151-40B9-ADE8-764F83AB6F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901F48C8-AC10-49DF-9F5B-FCD0CE009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79A2A-051C-407C-9437-40803D7F4381}" type="datetimeFigureOut">
              <a:rPr lang="fi-FI" smtClean="0"/>
              <a:t>19.8.2020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738F7C65-BBE6-4F77-BEF1-5C606B19E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43A228B0-19A8-46DF-9184-82D741E5A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E56A9-4402-4DDF-8561-53B3240C37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4565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A37E6C1-E409-4E4A-A0DD-49C373750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26806584-AFC7-4FC6-AF2F-00B2DF1F0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79A2A-051C-407C-9437-40803D7F4381}" type="datetimeFigureOut">
              <a:rPr lang="fi-FI" smtClean="0"/>
              <a:t>19.8.2020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8417E87-E9DC-4470-AE99-251C1F19A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7087CB55-3BD7-4425-8F4C-F2CB41EF8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E56A9-4402-4DDF-8561-53B3240C37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18422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533A3570-BE08-4DB2-805A-B99771610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79A2A-051C-407C-9437-40803D7F4381}" type="datetimeFigureOut">
              <a:rPr lang="fi-FI" smtClean="0"/>
              <a:t>19.8.2020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55FD1443-9D76-4F38-9A98-F745EA81C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3A57FE23-0FF4-4535-9B3E-DAB5A9AD3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E56A9-4402-4DDF-8561-53B3240C37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6842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A9E1FB-DA1E-4C16-99BE-F85E31F99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E80C173-0734-45AF-9D96-53207B3FF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2CE64FBC-D91D-47C2-979D-EA634F2E79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55481D0-BF19-4378-99AB-BEE201270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79A2A-051C-407C-9437-40803D7F4381}" type="datetimeFigureOut">
              <a:rPr lang="fi-FI" smtClean="0"/>
              <a:t>19.8.2020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810C4F6-EC03-4598-8A2E-1C54D850F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D984B73-64D5-4001-AF56-1662175EA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E56A9-4402-4DDF-8561-53B3240C37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61509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5E53974-8918-454A-9257-BEEBE11D8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72565979-B72F-4E63-997B-301102B104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1EBFC8B-D134-4879-8D96-BD795716A8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95A9DC7-BACC-4BA3-B60D-2B9764045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79A2A-051C-407C-9437-40803D7F4381}" type="datetimeFigureOut">
              <a:rPr lang="fi-FI" smtClean="0"/>
              <a:t>19.8.2020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4AAF48F-CE28-4668-9B5B-52A895198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EE1FBD7-B919-4E9E-AB70-B36460EB9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E56A9-4402-4DDF-8561-53B3240C37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622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54A2BCE6-4AAE-4FCF-BEDC-FE079C6A5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E63D4DE-8D4B-4094-A31A-5BC968E1B4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055C11E-4EA5-444B-83A6-EA66A6C570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79A2A-051C-407C-9437-40803D7F4381}" type="datetimeFigureOut">
              <a:rPr lang="fi-FI" smtClean="0"/>
              <a:t>19.8.2020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DFB6A22-FE3E-4294-AAB5-3D8ECA29E4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474E33E-A309-4750-8C76-90ED6466F5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E56A9-4402-4DDF-8561-53B3240C37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38280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scl.fi/blog/2020/08/18/suomen-cheerleadingliiton-suositukset-seurojen-harjoitustoimintaan-syksylle-2020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70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9A32394A-8A7B-4B78-A09B-C5E2CDAD89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5882" y="4267832"/>
            <a:ext cx="4805996" cy="1401448"/>
          </a:xfrm>
        </p:spPr>
        <p:txBody>
          <a:bodyPr anchor="t">
            <a:normAutofit/>
          </a:bodyPr>
          <a:lstStyle/>
          <a:p>
            <a:r>
              <a:rPr lang="fi-FI" sz="4400" dirty="0">
                <a:solidFill>
                  <a:srgbClr val="000000"/>
                </a:solidFill>
              </a:rPr>
              <a:t>Seurahallinnon muutokset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19DDC40-9E79-4441-B4BA-2F6BBA4520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86186" y="3428999"/>
            <a:ext cx="4805691" cy="838831"/>
          </a:xfrm>
        </p:spPr>
        <p:txBody>
          <a:bodyPr anchor="b">
            <a:normAutofit/>
          </a:bodyPr>
          <a:lstStyle/>
          <a:p>
            <a:r>
              <a:rPr lang="fi-FI" sz="1800" dirty="0">
                <a:solidFill>
                  <a:srgbClr val="000000"/>
                </a:solidFill>
              </a:rPr>
              <a:t>19.8.2020</a:t>
            </a:r>
          </a:p>
        </p:txBody>
      </p:sp>
      <p:sp>
        <p:nvSpPr>
          <p:cNvPr id="75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79D7BD3-7C28-4C0B-898A-315F7D8DB95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32" r="9628" b="1"/>
          <a:stretch/>
        </p:blipFill>
        <p:spPr bwMode="auto">
          <a:xfrm>
            <a:off x="1" y="770037"/>
            <a:ext cx="5298683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47562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218ABF8B-E550-4BBC-B20A-70EDFDDBA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8634" y="3028331"/>
            <a:ext cx="5153816" cy="1401448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1. </a:t>
            </a:r>
            <a:r>
              <a:rPr lang="en-US" dirty="0" err="1">
                <a:solidFill>
                  <a:srgbClr val="000000"/>
                </a:solidFill>
              </a:rPr>
              <a:t>Huomioi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harjoitustilojen</a:t>
            </a:r>
            <a:r>
              <a:rPr lang="en-US" dirty="0">
                <a:solidFill>
                  <a:srgbClr val="000000"/>
                </a:solidFill>
              </a:rPr>
              <a:t> ja </a:t>
            </a:r>
            <a:r>
              <a:rPr lang="en-US" dirty="0" err="1">
                <a:solidFill>
                  <a:srgbClr val="000000"/>
                </a:solidFill>
              </a:rPr>
              <a:t>harjoitusten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turvallisuus</a:t>
            </a:r>
            <a:br>
              <a:rPr lang="en-US" dirty="0">
                <a:solidFill>
                  <a:srgbClr val="000000"/>
                </a:solidFill>
              </a:rPr>
            </a:br>
            <a:br>
              <a:rPr lang="en-US" dirty="0">
                <a:solidFill>
                  <a:srgbClr val="000000"/>
                </a:solidFill>
              </a:rPr>
            </a:br>
            <a:r>
              <a:rPr lang="en-US" sz="1600" dirty="0" err="1">
                <a:solidFill>
                  <a:srgbClr val="000000"/>
                </a:solidFill>
              </a:rPr>
              <a:t>SCL:n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suositukset</a:t>
            </a:r>
            <a:r>
              <a:rPr lang="en-US" sz="1600" dirty="0">
                <a:solidFill>
                  <a:srgbClr val="000000"/>
                </a:solidFill>
              </a:rPr>
              <a:t>: </a:t>
            </a:r>
            <a:r>
              <a:rPr lang="fi-FI" sz="1600" dirty="0">
                <a:hlinkClick r:id="rId3"/>
              </a:rPr>
              <a:t>https://scl.fi/blog/2020/08/18/suomen-cheerleadingliiton-suositukset-seurojen-harjoitustoimintaan-syksylle-2020/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75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122" name="Picture 2" descr="Coronavirus information for children and young people | Ombudsman ...">
            <a:extLst>
              <a:ext uri="{FF2B5EF4-FFF2-40B4-BE49-F238E27FC236}">
                <a16:creationId xmlns:a16="http://schemas.microsoft.com/office/drawing/2014/main" id="{AC3F85E4-82D0-425A-9C1E-BD20AA6B915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29" r="13402" b="-1"/>
          <a:stretch/>
        </p:blipFill>
        <p:spPr bwMode="auto">
          <a:xfrm>
            <a:off x="1" y="770037"/>
            <a:ext cx="5298683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79699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218ABF8B-E550-4BBC-B20A-70EDFDDBA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8634" y="3028331"/>
            <a:ext cx="5153816" cy="1401448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2. </a:t>
            </a:r>
            <a:r>
              <a:rPr lang="en-US" dirty="0" err="1">
                <a:solidFill>
                  <a:srgbClr val="000000"/>
                </a:solidFill>
              </a:rPr>
              <a:t>Varaudu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muutoksiin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salivuoroissa</a:t>
            </a:r>
            <a:br>
              <a:rPr lang="en-US" dirty="0">
                <a:solidFill>
                  <a:srgbClr val="000000"/>
                </a:solidFill>
              </a:rPr>
            </a:br>
            <a:br>
              <a:rPr lang="en-US" dirty="0">
                <a:solidFill>
                  <a:srgbClr val="000000"/>
                </a:solidFill>
              </a:rPr>
            </a:br>
            <a:r>
              <a:rPr lang="en-US" sz="2200" dirty="0">
                <a:solidFill>
                  <a:srgbClr val="000000"/>
                </a:solidFill>
              </a:rPr>
              <a:t>- </a:t>
            </a:r>
            <a:r>
              <a:rPr lang="en-US" sz="2200" dirty="0" err="1">
                <a:solidFill>
                  <a:srgbClr val="000000"/>
                </a:solidFill>
              </a:rPr>
              <a:t>Kuntien</a:t>
            </a:r>
            <a:r>
              <a:rPr lang="en-US" sz="2200" dirty="0">
                <a:solidFill>
                  <a:srgbClr val="000000"/>
                </a:solidFill>
              </a:rPr>
              <a:t> ja </a:t>
            </a:r>
            <a:r>
              <a:rPr lang="en-US" sz="2200" dirty="0" err="1">
                <a:solidFill>
                  <a:srgbClr val="000000"/>
                </a:solidFill>
              </a:rPr>
              <a:t>kaupunkien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tilajärjestelyihin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voi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tulla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muutoksia</a:t>
            </a:r>
            <a:br>
              <a:rPr lang="en-US" sz="2200" dirty="0">
                <a:solidFill>
                  <a:srgbClr val="000000"/>
                </a:solidFill>
              </a:rPr>
            </a:br>
            <a:br>
              <a:rPr lang="en-US" sz="2200" dirty="0">
                <a:solidFill>
                  <a:srgbClr val="000000"/>
                </a:solidFill>
              </a:rPr>
            </a:br>
            <a:r>
              <a:rPr lang="en-US" sz="2200" dirty="0">
                <a:solidFill>
                  <a:srgbClr val="000000"/>
                </a:solidFill>
              </a:rPr>
              <a:t>- </a:t>
            </a:r>
            <a:r>
              <a:rPr lang="en-US" sz="2200" dirty="0" err="1">
                <a:solidFill>
                  <a:srgbClr val="000000"/>
                </a:solidFill>
              </a:rPr>
              <a:t>Omissakin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tiloissa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voi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tulla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muutoksia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esimerkiksi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sallittuun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harrastajamäärään</a:t>
            </a:r>
            <a:endParaRPr lang="en-US" sz="2200" dirty="0">
              <a:solidFill>
                <a:srgbClr val="000000"/>
              </a:solidFill>
            </a:endParaRPr>
          </a:p>
        </p:txBody>
      </p:sp>
      <p:sp>
        <p:nvSpPr>
          <p:cNvPr id="75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122" name="Picture 2" descr="Coronavirus information for children and young people | Ombudsman ...">
            <a:extLst>
              <a:ext uri="{FF2B5EF4-FFF2-40B4-BE49-F238E27FC236}">
                <a16:creationId xmlns:a16="http://schemas.microsoft.com/office/drawing/2014/main" id="{AC3F85E4-82D0-425A-9C1E-BD20AA6B915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29" r="13402" b="-1"/>
          <a:stretch/>
        </p:blipFill>
        <p:spPr bwMode="auto">
          <a:xfrm>
            <a:off x="1" y="770037"/>
            <a:ext cx="5298683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48082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218ABF8B-E550-4BBC-B20A-70EDFDDBA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1484" y="590635"/>
            <a:ext cx="5153816" cy="140144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3200" dirty="0">
                <a:solidFill>
                  <a:srgbClr val="000000"/>
                </a:solidFill>
              </a:rPr>
              <a:t>3. </a:t>
            </a:r>
            <a:r>
              <a:rPr lang="en-US" sz="3200" dirty="0" err="1">
                <a:solidFill>
                  <a:srgbClr val="000000"/>
                </a:solidFill>
              </a:rPr>
              <a:t>Harrastajamäärän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err="1">
                <a:solidFill>
                  <a:srgbClr val="000000"/>
                </a:solidFill>
              </a:rPr>
              <a:t>vähenemistä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err="1">
                <a:solidFill>
                  <a:srgbClr val="000000"/>
                </a:solidFill>
              </a:rPr>
              <a:t>voi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err="1">
                <a:solidFill>
                  <a:srgbClr val="000000"/>
                </a:solidFill>
              </a:rPr>
              <a:t>torjua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err="1">
                <a:solidFill>
                  <a:srgbClr val="000000"/>
                </a:solidFill>
              </a:rPr>
              <a:t>aktiivisella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err="1">
                <a:solidFill>
                  <a:srgbClr val="000000"/>
                </a:solidFill>
              </a:rPr>
              <a:t>jäsenhankinnalla</a:t>
            </a:r>
            <a:r>
              <a:rPr lang="en-US" sz="3200" dirty="0">
                <a:solidFill>
                  <a:srgbClr val="000000"/>
                </a:solidFill>
              </a:rPr>
              <a:t> ja </a:t>
            </a:r>
            <a:r>
              <a:rPr lang="en-US" sz="3200" dirty="0" err="1">
                <a:solidFill>
                  <a:srgbClr val="000000"/>
                </a:solidFill>
              </a:rPr>
              <a:t>markkinoinnilla</a:t>
            </a:r>
            <a:br>
              <a:rPr lang="en-US" sz="3200" dirty="0">
                <a:solidFill>
                  <a:srgbClr val="000000"/>
                </a:solidFill>
              </a:rPr>
            </a:br>
            <a:br>
              <a:rPr lang="en-US" sz="3200" dirty="0">
                <a:solidFill>
                  <a:srgbClr val="000000"/>
                </a:solidFill>
              </a:rPr>
            </a:br>
            <a:r>
              <a:rPr lang="en-US" sz="2400" dirty="0">
                <a:solidFill>
                  <a:srgbClr val="000000"/>
                </a:solidFill>
              </a:rPr>
              <a:t>- </a:t>
            </a:r>
            <a:r>
              <a:rPr lang="en-US" sz="2400" dirty="0" err="1">
                <a:solidFill>
                  <a:srgbClr val="000000"/>
                </a:solidFill>
              </a:rPr>
              <a:t>Jäsenhankinta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voi</a:t>
            </a:r>
            <a:r>
              <a:rPr lang="en-US" sz="2400" dirty="0">
                <a:solidFill>
                  <a:srgbClr val="000000"/>
                </a:solidFill>
              </a:rPr>
              <a:t> olla </a:t>
            </a:r>
            <a:r>
              <a:rPr lang="en-US" sz="2400" dirty="0" err="1">
                <a:solidFill>
                  <a:srgbClr val="000000"/>
                </a:solidFill>
              </a:rPr>
              <a:t>ratkaisu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akuuttiin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harrastajapulaan</a:t>
            </a:r>
            <a:br>
              <a:rPr lang="en-US" sz="2400" dirty="0">
                <a:solidFill>
                  <a:srgbClr val="000000"/>
                </a:solidFill>
              </a:rPr>
            </a:br>
            <a:br>
              <a:rPr lang="en-US" sz="2400" dirty="0">
                <a:solidFill>
                  <a:srgbClr val="000000"/>
                </a:solidFill>
              </a:rPr>
            </a:br>
            <a:r>
              <a:rPr lang="en-US" sz="2400" dirty="0">
                <a:solidFill>
                  <a:srgbClr val="000000"/>
                </a:solidFill>
              </a:rPr>
              <a:t>- </a:t>
            </a:r>
            <a:r>
              <a:rPr lang="en-US" sz="2400" dirty="0" err="1">
                <a:solidFill>
                  <a:srgbClr val="000000"/>
                </a:solidFill>
              </a:rPr>
              <a:t>Markkinoinnin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tavoitteet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voivat</a:t>
            </a:r>
            <a:r>
              <a:rPr lang="en-US" sz="2400" dirty="0">
                <a:solidFill>
                  <a:srgbClr val="000000"/>
                </a:solidFill>
              </a:rPr>
              <a:t> olla </a:t>
            </a:r>
            <a:r>
              <a:rPr lang="en-US" sz="2400" dirty="0" err="1">
                <a:solidFill>
                  <a:srgbClr val="000000"/>
                </a:solidFill>
              </a:rPr>
              <a:t>myös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tulevaisuudessa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75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122" name="Picture 2" descr="Coronavirus information for children and young people | Ombudsman ...">
            <a:extLst>
              <a:ext uri="{FF2B5EF4-FFF2-40B4-BE49-F238E27FC236}">
                <a16:creationId xmlns:a16="http://schemas.microsoft.com/office/drawing/2014/main" id="{AC3F85E4-82D0-425A-9C1E-BD20AA6B915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29" r="13402" b="-1"/>
          <a:stretch/>
        </p:blipFill>
        <p:spPr bwMode="auto">
          <a:xfrm>
            <a:off x="1" y="770037"/>
            <a:ext cx="5298683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4890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700630CC-01B3-479E-A49E-A78FC4CCE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pPr algn="ctr"/>
            <a:r>
              <a:rPr lang="fi-FI" dirty="0">
                <a:solidFill>
                  <a:srgbClr val="FFFFFF"/>
                </a:solidFill>
              </a:rPr>
              <a:t>AGENDA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6FDA89-C487-4656-9BE4-EB36C7E3A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fi-FI" sz="2400" dirty="0">
                <a:solidFill>
                  <a:srgbClr val="000000"/>
                </a:solidFill>
              </a:rPr>
              <a:t>Tilikauden muuttaminen</a:t>
            </a:r>
          </a:p>
          <a:p>
            <a:endParaRPr lang="fi-FI" sz="2400" dirty="0">
              <a:solidFill>
                <a:srgbClr val="000000"/>
              </a:solidFill>
            </a:endParaRPr>
          </a:p>
          <a:p>
            <a:r>
              <a:rPr lang="fi-FI" sz="2400" dirty="0">
                <a:solidFill>
                  <a:srgbClr val="000000"/>
                </a:solidFill>
              </a:rPr>
              <a:t>Koronan vaikutukset syksyn seuratoimintaan</a:t>
            </a:r>
          </a:p>
        </p:txBody>
      </p:sp>
    </p:spTree>
    <p:extLst>
      <p:ext uri="{BB962C8B-B14F-4D97-AF65-F5344CB8AC3E}">
        <p14:creationId xmlns:p14="http://schemas.microsoft.com/office/powerpoint/2010/main" val="1107367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218ABF8B-E550-4BBC-B20A-70EDFDDBA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5368" y="2043663"/>
            <a:ext cx="6105194" cy="2031055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6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Miten</a:t>
            </a:r>
            <a:r>
              <a:rPr lang="en-US" sz="6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sinun</a:t>
            </a:r>
            <a:r>
              <a:rPr lang="en-US" sz="6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cheersyksy</a:t>
            </a:r>
            <a:r>
              <a:rPr lang="en-US" sz="6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on </a:t>
            </a:r>
            <a:r>
              <a:rPr lang="en-US" sz="6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lähtenyt</a:t>
            </a:r>
            <a:r>
              <a:rPr lang="en-US" sz="6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käyntiin</a:t>
            </a:r>
            <a:r>
              <a:rPr lang="en-US" sz="6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28962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218ABF8B-E550-4BBC-B20A-70EDFDDBA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pPr algn="ctr"/>
            <a:r>
              <a:rPr lang="fi-FI" dirty="0">
                <a:solidFill>
                  <a:srgbClr val="FFFFFF"/>
                </a:solidFill>
              </a:rPr>
              <a:t>Tilikauden muutos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DB4368B-4175-4402-BBDE-42017F5BF3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endParaRPr lang="fi-FI" sz="2400" dirty="0">
              <a:solidFill>
                <a:srgbClr val="000000"/>
              </a:solidFill>
            </a:endParaRPr>
          </a:p>
          <a:p>
            <a:r>
              <a:rPr lang="fi-FI" sz="2400" dirty="0">
                <a:solidFill>
                  <a:srgbClr val="000000"/>
                </a:solidFill>
              </a:rPr>
              <a:t>1. Hallituksen päätös tilikauden muuttamisesta </a:t>
            </a:r>
          </a:p>
          <a:p>
            <a:r>
              <a:rPr lang="fi-FI" sz="2400" dirty="0">
                <a:solidFill>
                  <a:srgbClr val="000000"/>
                </a:solidFill>
              </a:rPr>
              <a:t>2. Vuosikokouksen päätös tilikauden muuttamisesta</a:t>
            </a:r>
          </a:p>
          <a:p>
            <a:r>
              <a:rPr lang="fi-FI" sz="2400" dirty="0">
                <a:solidFill>
                  <a:srgbClr val="000000"/>
                </a:solidFill>
              </a:rPr>
              <a:t>3. Ilmoitus muutoksesta Patentti- ja rekisterihallitukseen sekä tarvittaessa Verovirastoon</a:t>
            </a:r>
          </a:p>
          <a:p>
            <a:r>
              <a:rPr lang="fi-FI" sz="2400" dirty="0">
                <a:solidFill>
                  <a:srgbClr val="000000"/>
                </a:solidFill>
              </a:rPr>
              <a:t>4. Käytäntöön paneminen</a:t>
            </a:r>
          </a:p>
        </p:txBody>
      </p:sp>
    </p:spTree>
    <p:extLst>
      <p:ext uri="{BB962C8B-B14F-4D97-AF65-F5344CB8AC3E}">
        <p14:creationId xmlns:p14="http://schemas.microsoft.com/office/powerpoint/2010/main" val="1416487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218ABF8B-E550-4BBC-B20A-70EDFDDBA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pPr algn="ctr"/>
            <a:r>
              <a:rPr lang="fi-FI" dirty="0">
                <a:solidFill>
                  <a:srgbClr val="FFFFFF"/>
                </a:solidFill>
              </a:rPr>
              <a:t>Tilikauden muutos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DB4368B-4175-4402-BBDE-42017F5BF3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fi-FI" sz="2400" i="1" dirty="0">
                <a:solidFill>
                  <a:srgbClr val="000000"/>
                </a:solidFill>
              </a:rPr>
              <a:t>Muutosta tehtäessä tulee linjata myös siirtymäkaudesta.</a:t>
            </a:r>
          </a:p>
          <a:p>
            <a:pPr marL="0" indent="0">
              <a:buNone/>
            </a:pPr>
            <a:endParaRPr lang="fi-FI" sz="2400" i="1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fi-FI" sz="2400" i="1" dirty="0">
                <a:solidFill>
                  <a:srgbClr val="000000"/>
                </a:solidFill>
              </a:rPr>
              <a:t>Muistakaa sitouttaa muutokseen hyvissä ajoin myös kirjanpitäjä, tilintarkastaja ja muut taloudesta vastaavat tahot.</a:t>
            </a:r>
          </a:p>
          <a:p>
            <a:pPr marL="0" indent="0">
              <a:buNone/>
            </a:pPr>
            <a:endParaRPr lang="fi-FI" sz="2400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750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218ABF8B-E550-4BBC-B20A-70EDFDDBA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3403" y="2815188"/>
            <a:ext cx="6105194" cy="2031055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6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Mitä</a:t>
            </a:r>
            <a:r>
              <a:rPr lang="en-US" sz="6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hyötyjä</a:t>
            </a:r>
            <a:r>
              <a:rPr lang="en-US" sz="6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ja </a:t>
            </a:r>
            <a:r>
              <a:rPr lang="en-US" sz="6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haittoja</a:t>
            </a:r>
            <a:r>
              <a:rPr lang="en-US" sz="6000" b="1" dirty="0">
                <a:solidFill>
                  <a:srgbClr val="FFFFFF"/>
                </a:solidFill>
              </a:rPr>
              <a:t> on </a:t>
            </a:r>
            <a:r>
              <a:rPr lang="en-US" sz="6000" b="1" dirty="0" err="1">
                <a:solidFill>
                  <a:srgbClr val="FFFFFF"/>
                </a:solidFill>
              </a:rPr>
              <a:t>eri</a:t>
            </a:r>
            <a:r>
              <a:rPr lang="en-US" sz="6000" b="1" dirty="0">
                <a:solidFill>
                  <a:srgbClr val="FFFFFF"/>
                </a:solidFill>
              </a:rPr>
              <a:t> </a:t>
            </a:r>
            <a:r>
              <a:rPr lang="en-US" sz="6000" b="1" dirty="0" err="1">
                <a:solidFill>
                  <a:srgbClr val="FFFFFF"/>
                </a:solidFill>
              </a:rPr>
              <a:t>tilikausien</a:t>
            </a:r>
            <a:r>
              <a:rPr lang="en-US" sz="6000" b="1" dirty="0">
                <a:solidFill>
                  <a:srgbClr val="FFFFFF"/>
                </a:solidFill>
              </a:rPr>
              <a:t> </a:t>
            </a:r>
            <a:r>
              <a:rPr lang="en-US" sz="6000" b="1" dirty="0" err="1">
                <a:solidFill>
                  <a:srgbClr val="FFFFFF"/>
                </a:solidFill>
              </a:rPr>
              <a:t>käyttämisessä</a:t>
            </a:r>
            <a:r>
              <a:rPr lang="en-US" sz="6000" b="1" dirty="0">
                <a:solidFill>
                  <a:srgbClr val="FFFFFF"/>
                </a:solidFill>
              </a:rPr>
              <a:t>?</a:t>
            </a:r>
            <a:endParaRPr lang="en-US" sz="60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74440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reeform 5">
            <a:extLst>
              <a:ext uri="{FF2B5EF4-FFF2-40B4-BE49-F238E27FC236}">
                <a16:creationId xmlns:a16="http://schemas.microsoft.com/office/drawing/2014/main" id="{07322A9E-F1EC-405E-8971-BA906EFFC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29674" y="1290909"/>
            <a:ext cx="9702800" cy="5573512"/>
          </a:xfrm>
          <a:custGeom>
            <a:avLst/>
            <a:gdLst>
              <a:gd name="T0" fmla="*/ 1752 w 2038"/>
              <a:gd name="T1" fmla="*/ 1169 h 1169"/>
              <a:gd name="T2" fmla="*/ 1487 w 2038"/>
              <a:gd name="T3" fmla="*/ 334 h 1169"/>
              <a:gd name="T4" fmla="*/ 860 w 2038"/>
              <a:gd name="T5" fmla="*/ 22 h 1169"/>
              <a:gd name="T6" fmla="*/ 199 w 2038"/>
              <a:gd name="T7" fmla="*/ 318 h 1169"/>
              <a:gd name="T8" fmla="*/ 399 w 2038"/>
              <a:gd name="T9" fmla="*/ 1165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38" h="1169">
                <a:moveTo>
                  <a:pt x="1752" y="1169"/>
                </a:moveTo>
                <a:cubicBezTo>
                  <a:pt x="2038" y="928"/>
                  <a:pt x="1673" y="513"/>
                  <a:pt x="1487" y="334"/>
                </a:cubicBezTo>
                <a:cubicBezTo>
                  <a:pt x="1316" y="170"/>
                  <a:pt x="1099" y="43"/>
                  <a:pt x="860" y="22"/>
                </a:cubicBezTo>
                <a:cubicBezTo>
                  <a:pt x="621" y="0"/>
                  <a:pt x="341" y="128"/>
                  <a:pt x="199" y="318"/>
                </a:cubicBezTo>
                <a:cubicBezTo>
                  <a:pt x="0" y="586"/>
                  <a:pt x="184" y="965"/>
                  <a:pt x="399" y="116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Freeform 6">
            <a:extLst>
              <a:ext uri="{FF2B5EF4-FFF2-40B4-BE49-F238E27FC236}">
                <a16:creationId xmlns:a16="http://schemas.microsoft.com/office/drawing/2014/main" id="{A5704422-1118-4FD1-95AD-29A064EB8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70451" y="2010741"/>
            <a:ext cx="7373938" cy="4848892"/>
          </a:xfrm>
          <a:custGeom>
            <a:avLst/>
            <a:gdLst>
              <a:gd name="T0" fmla="*/ 1025 w 1549"/>
              <a:gd name="T1" fmla="*/ 1016 h 1017"/>
              <a:gd name="T2" fmla="*/ 1443 w 1549"/>
              <a:gd name="T3" fmla="*/ 592 h 1017"/>
              <a:gd name="T4" fmla="*/ 782 w 1549"/>
              <a:gd name="T5" fmla="*/ 53 h 1017"/>
              <a:gd name="T6" fmla="*/ 150 w 1549"/>
              <a:gd name="T7" fmla="*/ 329 h 1017"/>
              <a:gd name="T8" fmla="*/ 477 w 1549"/>
              <a:gd name="T9" fmla="*/ 1017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49" h="1017">
                <a:moveTo>
                  <a:pt x="1025" y="1016"/>
                </a:moveTo>
                <a:cubicBezTo>
                  <a:pt x="1223" y="971"/>
                  <a:pt x="1549" y="857"/>
                  <a:pt x="1443" y="592"/>
                </a:cubicBezTo>
                <a:cubicBezTo>
                  <a:pt x="1344" y="344"/>
                  <a:pt x="1041" y="111"/>
                  <a:pt x="782" y="53"/>
                </a:cubicBezTo>
                <a:cubicBezTo>
                  <a:pt x="545" y="0"/>
                  <a:pt x="275" y="117"/>
                  <a:pt x="150" y="329"/>
                </a:cubicBezTo>
                <a:cubicBezTo>
                  <a:pt x="0" y="584"/>
                  <a:pt x="243" y="911"/>
                  <a:pt x="477" y="1017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Freeform 7">
            <a:extLst>
              <a:ext uri="{FF2B5EF4-FFF2-40B4-BE49-F238E27FC236}">
                <a16:creationId xmlns:a16="http://schemas.microsoft.com/office/drawing/2014/main" id="{A88B2AAA-B805-498E-A9E6-98B8858554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51351" y="1780905"/>
            <a:ext cx="8035925" cy="5083516"/>
          </a:xfrm>
          <a:custGeom>
            <a:avLst/>
            <a:gdLst>
              <a:gd name="T0" fmla="*/ 1302 w 1688"/>
              <a:gd name="T1" fmla="*/ 1066 h 1066"/>
              <a:gd name="T2" fmla="*/ 1613 w 1688"/>
              <a:gd name="T3" fmla="*/ 850 h 1066"/>
              <a:gd name="T4" fmla="*/ 1517 w 1688"/>
              <a:gd name="T5" fmla="*/ 471 h 1066"/>
              <a:gd name="T6" fmla="*/ 798 w 1688"/>
              <a:gd name="T7" fmla="*/ 28 h 1066"/>
              <a:gd name="T8" fmla="*/ 181 w 1688"/>
              <a:gd name="T9" fmla="*/ 333 h 1066"/>
              <a:gd name="T10" fmla="*/ 420 w 1688"/>
              <a:gd name="T11" fmla="*/ 1066 h 10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88" h="1066">
                <a:moveTo>
                  <a:pt x="1302" y="1066"/>
                </a:moveTo>
                <a:cubicBezTo>
                  <a:pt x="1416" y="1024"/>
                  <a:pt x="1551" y="962"/>
                  <a:pt x="1613" y="850"/>
                </a:cubicBezTo>
                <a:cubicBezTo>
                  <a:pt x="1688" y="715"/>
                  <a:pt x="1606" y="575"/>
                  <a:pt x="1517" y="471"/>
                </a:cubicBezTo>
                <a:cubicBezTo>
                  <a:pt x="1336" y="258"/>
                  <a:pt x="1084" y="62"/>
                  <a:pt x="798" y="28"/>
                </a:cubicBezTo>
                <a:cubicBezTo>
                  <a:pt x="559" y="0"/>
                  <a:pt x="317" y="138"/>
                  <a:pt x="181" y="333"/>
                </a:cubicBezTo>
                <a:cubicBezTo>
                  <a:pt x="0" y="592"/>
                  <a:pt x="191" y="907"/>
                  <a:pt x="420" y="10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Freeform 8">
            <a:extLst>
              <a:ext uri="{FF2B5EF4-FFF2-40B4-BE49-F238E27FC236}">
                <a16:creationId xmlns:a16="http://schemas.microsoft.com/office/drawing/2014/main" id="{9B8051E0-19D7-43E1-BFD9-E6DBFEB3A3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542347"/>
            <a:ext cx="10334625" cy="6322075"/>
          </a:xfrm>
          <a:custGeom>
            <a:avLst/>
            <a:gdLst>
              <a:gd name="T0" fmla="*/ 1873 w 2171"/>
              <a:gd name="T1" fmla="*/ 1326 h 1326"/>
              <a:gd name="T2" fmla="*/ 1609 w 2171"/>
              <a:gd name="T3" fmla="*/ 473 h 1326"/>
              <a:gd name="T4" fmla="*/ 880 w 2171"/>
              <a:gd name="T5" fmla="*/ 63 h 1326"/>
              <a:gd name="T6" fmla="*/ 0 w 2171"/>
              <a:gd name="T7" fmla="*/ 423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71" h="1326">
                <a:moveTo>
                  <a:pt x="1873" y="1326"/>
                </a:moveTo>
                <a:cubicBezTo>
                  <a:pt x="2171" y="1045"/>
                  <a:pt x="1825" y="678"/>
                  <a:pt x="1609" y="473"/>
                </a:cubicBezTo>
                <a:cubicBezTo>
                  <a:pt x="1406" y="281"/>
                  <a:pt x="1159" y="116"/>
                  <a:pt x="880" y="63"/>
                </a:cubicBezTo>
                <a:cubicBezTo>
                  <a:pt x="545" y="0"/>
                  <a:pt x="214" y="161"/>
                  <a:pt x="0" y="423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Freeform 9">
            <a:extLst>
              <a:ext uri="{FF2B5EF4-FFF2-40B4-BE49-F238E27FC236}">
                <a16:creationId xmlns:a16="http://schemas.microsoft.com/office/drawing/2014/main" id="{4EDB2B02-86A2-46F5-A4BE-B7D9B10411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6178751"/>
            <a:ext cx="504825" cy="681527"/>
          </a:xfrm>
          <a:custGeom>
            <a:avLst/>
            <a:gdLst>
              <a:gd name="T0" fmla="*/ 0 w 106"/>
              <a:gd name="T1" fmla="*/ 0 h 143"/>
              <a:gd name="T2" fmla="*/ 106 w 106"/>
              <a:gd name="T3" fmla="*/ 143 h 14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6" h="143">
                <a:moveTo>
                  <a:pt x="0" y="0"/>
                </a:moveTo>
                <a:cubicBezTo>
                  <a:pt x="35" y="54"/>
                  <a:pt x="70" y="101"/>
                  <a:pt x="106" y="143"/>
                </a:cubicBezTo>
              </a:path>
            </a:pathLst>
          </a:custGeom>
          <a:noFill/>
          <a:ln w="4763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Freeform 10">
            <a:extLst>
              <a:ext uri="{FF2B5EF4-FFF2-40B4-BE49-F238E27FC236}">
                <a16:creationId xmlns:a16="http://schemas.microsoft.com/office/drawing/2014/main" id="{43954639-FB5D-41F4-9560-6F6DFE7784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59376"/>
            <a:ext cx="11091863" cy="6923796"/>
          </a:xfrm>
          <a:custGeom>
            <a:avLst/>
            <a:gdLst>
              <a:gd name="T0" fmla="*/ 2046 w 2330"/>
              <a:gd name="T1" fmla="*/ 1452 h 1452"/>
              <a:gd name="T2" fmla="*/ 1813 w 2330"/>
              <a:gd name="T3" fmla="*/ 601 h 1452"/>
              <a:gd name="T4" fmla="*/ 956 w 2330"/>
              <a:gd name="T5" fmla="*/ 97 h 1452"/>
              <a:gd name="T6" fmla="*/ 0 w 2330"/>
              <a:gd name="T7" fmla="*/ 366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0" h="1452">
                <a:moveTo>
                  <a:pt x="2046" y="1452"/>
                </a:moveTo>
                <a:cubicBezTo>
                  <a:pt x="2330" y="1153"/>
                  <a:pt x="2049" y="821"/>
                  <a:pt x="1813" y="601"/>
                </a:cubicBezTo>
                <a:cubicBezTo>
                  <a:pt x="1569" y="375"/>
                  <a:pt x="1282" y="179"/>
                  <a:pt x="956" y="97"/>
                </a:cubicBezTo>
                <a:cubicBezTo>
                  <a:pt x="572" y="0"/>
                  <a:pt x="292" y="101"/>
                  <a:pt x="0" y="3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Freeform 12">
            <a:extLst>
              <a:ext uri="{FF2B5EF4-FFF2-40B4-BE49-F238E27FC236}">
                <a16:creationId xmlns:a16="http://schemas.microsoft.com/office/drawing/2014/main" id="{E898931C-0323-41FA-A036-20F818B1FF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1057275" cy="614491"/>
          </a:xfrm>
          <a:custGeom>
            <a:avLst/>
            <a:gdLst>
              <a:gd name="T0" fmla="*/ 222 w 222"/>
              <a:gd name="T1" fmla="*/ 0 h 129"/>
              <a:gd name="T2" fmla="*/ 0 w 222"/>
              <a:gd name="T3" fmla="*/ 129 h 12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2" h="129">
                <a:moveTo>
                  <a:pt x="222" y="0"/>
                </a:moveTo>
                <a:cubicBezTo>
                  <a:pt x="152" y="35"/>
                  <a:pt x="76" y="78"/>
                  <a:pt x="0" y="129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Freeform 14">
            <a:extLst>
              <a:ext uri="{FF2B5EF4-FFF2-40B4-BE49-F238E27FC236}">
                <a16:creationId xmlns:a16="http://schemas.microsoft.com/office/drawing/2014/main" id="{89AFE9DD-0792-4B98-B4EB-97ACA17E6A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-6705"/>
            <a:ext cx="595313" cy="352734"/>
          </a:xfrm>
          <a:custGeom>
            <a:avLst/>
            <a:gdLst>
              <a:gd name="T0" fmla="*/ 125 w 125"/>
              <a:gd name="T1" fmla="*/ 0 h 74"/>
              <a:gd name="T2" fmla="*/ 0 w 125"/>
              <a:gd name="T3" fmla="*/ 74 h 7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5" h="74">
                <a:moveTo>
                  <a:pt x="125" y="0"/>
                </a:moveTo>
                <a:cubicBezTo>
                  <a:pt x="85" y="22"/>
                  <a:pt x="43" y="47"/>
                  <a:pt x="0" y="74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Freeform 16">
            <a:extLst>
              <a:ext uri="{FF2B5EF4-FFF2-40B4-BE49-F238E27FC236}">
                <a16:creationId xmlns:a16="http://schemas.microsoft.com/office/drawing/2014/main" id="{3981F5C4-9AE1-404E-AF44-A4E6DB374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357188" cy="213875"/>
          </a:xfrm>
          <a:custGeom>
            <a:avLst/>
            <a:gdLst>
              <a:gd name="T0" fmla="*/ 75 w 75"/>
              <a:gd name="T1" fmla="*/ 0 h 45"/>
              <a:gd name="T2" fmla="*/ 0 w 75"/>
              <a:gd name="T3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5" h="45">
                <a:moveTo>
                  <a:pt x="75" y="0"/>
                </a:moveTo>
                <a:cubicBezTo>
                  <a:pt x="50" y="14"/>
                  <a:pt x="25" y="29"/>
                  <a:pt x="0" y="45"/>
                </a:cubicBezTo>
              </a:path>
            </a:pathLst>
          </a:custGeom>
          <a:noFill/>
          <a:ln w="12700" cap="flat">
            <a:solidFill>
              <a:schemeClr val="tx1">
                <a:alpha val="20000"/>
              </a:schemeClr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" name="Freeform 11">
            <a:extLst>
              <a:ext uri="{FF2B5EF4-FFF2-40B4-BE49-F238E27FC236}">
                <a16:creationId xmlns:a16="http://schemas.microsoft.com/office/drawing/2014/main" id="{763C1781-8726-4FAC-8C45-FF40376BE4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26601" y="-1916"/>
            <a:ext cx="5788025" cy="6847184"/>
          </a:xfrm>
          <a:custGeom>
            <a:avLst/>
            <a:gdLst>
              <a:gd name="T0" fmla="*/ 1094 w 1216"/>
              <a:gd name="T1" fmla="*/ 1436 h 1436"/>
              <a:gd name="T2" fmla="*/ 709 w 1216"/>
              <a:gd name="T3" fmla="*/ 551 h 1436"/>
              <a:gd name="T4" fmla="*/ 0 w 1216"/>
              <a:gd name="T5" fmla="*/ 0 h 1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16" h="1436">
                <a:moveTo>
                  <a:pt x="1094" y="1436"/>
                </a:moveTo>
                <a:cubicBezTo>
                  <a:pt x="1216" y="1114"/>
                  <a:pt x="904" y="770"/>
                  <a:pt x="709" y="551"/>
                </a:cubicBezTo>
                <a:cubicBezTo>
                  <a:pt x="509" y="327"/>
                  <a:pt x="274" y="127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" name="Freeform 21">
            <a:extLst>
              <a:ext uri="{FF2B5EF4-FFF2-40B4-BE49-F238E27FC236}">
                <a16:creationId xmlns:a16="http://schemas.microsoft.com/office/drawing/2014/main" id="{301491B5-56C7-43DC-A3D9-861EECCA05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235014" y="2872"/>
            <a:ext cx="2951163" cy="2555325"/>
          </a:xfrm>
          <a:custGeom>
            <a:avLst/>
            <a:gdLst>
              <a:gd name="T0" fmla="*/ 620 w 620"/>
              <a:gd name="T1" fmla="*/ 536 h 536"/>
              <a:gd name="T2" fmla="*/ 0 w 620"/>
              <a:gd name="T3" fmla="*/ 0 h 5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20" h="536">
                <a:moveTo>
                  <a:pt x="620" y="536"/>
                </a:moveTo>
                <a:cubicBezTo>
                  <a:pt x="404" y="314"/>
                  <a:pt x="196" y="138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218ABF8B-E550-4BBC-B20A-70EDFDDBA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13449" y="1234504"/>
            <a:ext cx="2926080" cy="246888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 b="1" dirty="0" err="1"/>
              <a:t>Syksy</a:t>
            </a:r>
            <a:r>
              <a:rPr lang="en-US" sz="4000" b="1" dirty="0"/>
              <a:t> 2020</a:t>
            </a:r>
            <a:br>
              <a:rPr lang="en-US" sz="4000" b="1" dirty="0"/>
            </a:br>
            <a:endParaRPr lang="en-US" sz="4000" b="1" dirty="0"/>
          </a:p>
        </p:txBody>
      </p:sp>
      <p:sp>
        <p:nvSpPr>
          <p:cNvPr id="93" name="Freeform 22">
            <a:extLst>
              <a:ext uri="{FF2B5EF4-FFF2-40B4-BE49-F238E27FC236}">
                <a16:creationId xmlns:a16="http://schemas.microsoft.com/office/drawing/2014/main" id="{237E2353-22DF-46E0-A200-FB30F8F394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020826" y="-1916"/>
            <a:ext cx="2165350" cy="1358265"/>
          </a:xfrm>
          <a:custGeom>
            <a:avLst/>
            <a:gdLst>
              <a:gd name="T0" fmla="*/ 0 w 455"/>
              <a:gd name="T1" fmla="*/ 0 h 285"/>
              <a:gd name="T2" fmla="*/ 455 w 455"/>
              <a:gd name="T3" fmla="*/ 285 h 28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55" h="285">
                <a:moveTo>
                  <a:pt x="0" y="0"/>
                </a:moveTo>
                <a:cubicBezTo>
                  <a:pt x="153" y="85"/>
                  <a:pt x="308" y="180"/>
                  <a:pt x="455" y="28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" name="Freeform 23">
            <a:extLst>
              <a:ext uri="{FF2B5EF4-FFF2-40B4-BE49-F238E27FC236}">
                <a16:creationId xmlns:a16="http://schemas.microsoft.com/office/drawing/2014/main" id="{DD6138DB-057B-45F7-A5F4-E7BFDA20D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90826" y="-1916"/>
            <a:ext cx="895350" cy="534687"/>
          </a:xfrm>
          <a:custGeom>
            <a:avLst/>
            <a:gdLst>
              <a:gd name="T0" fmla="*/ 0 w 188"/>
              <a:gd name="T1" fmla="*/ 0 h 112"/>
              <a:gd name="T2" fmla="*/ 188 w 188"/>
              <a:gd name="T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8" h="112">
                <a:moveTo>
                  <a:pt x="0" y="0"/>
                </a:moveTo>
                <a:cubicBezTo>
                  <a:pt x="63" y="36"/>
                  <a:pt x="126" y="73"/>
                  <a:pt x="188" y="112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79A54AB1-B64F-4843-BFAB-81CB74E66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752078" y="2218040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pic>
        <p:nvPicPr>
          <p:cNvPr id="2050" name="Picture 2" descr="Coronavirus information for children and young people | Ombudsman ...">
            <a:extLst>
              <a:ext uri="{FF2B5EF4-FFF2-40B4-BE49-F238E27FC236}">
                <a16:creationId xmlns:a16="http://schemas.microsoft.com/office/drawing/2014/main" id="{E2A1ED5F-F847-4F7A-A2E1-954185A1AB3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42" r="-1" b="4322"/>
          <a:stretch/>
        </p:blipFill>
        <p:spPr bwMode="auto">
          <a:xfrm>
            <a:off x="921910" y="465243"/>
            <a:ext cx="7761924" cy="5343065"/>
          </a:xfrm>
          <a:custGeom>
            <a:avLst/>
            <a:gdLst/>
            <a:ahLst/>
            <a:cxnLst/>
            <a:rect l="l" t="t" r="r" b="b"/>
            <a:pathLst>
              <a:path w="7761924" h="5343065">
                <a:moveTo>
                  <a:pt x="3025687" y="76"/>
                </a:moveTo>
                <a:cubicBezTo>
                  <a:pt x="3140786" y="756"/>
                  <a:pt x="3256631" y="6055"/>
                  <a:pt x="3372722" y="16088"/>
                </a:cubicBezTo>
                <a:cubicBezTo>
                  <a:pt x="5230178" y="176616"/>
                  <a:pt x="7761924" y="1424594"/>
                  <a:pt x="7761924" y="3316816"/>
                </a:cubicBezTo>
                <a:cubicBezTo>
                  <a:pt x="7646022" y="5237647"/>
                  <a:pt x="4988715" y="5423921"/>
                  <a:pt x="3701109" y="5320611"/>
                </a:cubicBezTo>
                <a:cubicBezTo>
                  <a:pt x="2413504" y="5217301"/>
                  <a:pt x="351800" y="4486992"/>
                  <a:pt x="36290" y="2696959"/>
                </a:cubicBezTo>
                <a:cubicBezTo>
                  <a:pt x="-259500" y="1018804"/>
                  <a:pt x="1299198" y="-10133"/>
                  <a:pt x="3025687" y="76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0932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A0966D44-2BB1-4EC4-A408-E3F70DD99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2557" y="2639056"/>
            <a:ext cx="4805996" cy="2828293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dirty="0" err="1">
                <a:solidFill>
                  <a:srgbClr val="000000"/>
                </a:solidFill>
              </a:rPr>
              <a:t>Mitä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muutoksia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koronavirus</a:t>
            </a:r>
            <a:r>
              <a:rPr lang="en-US" dirty="0">
                <a:solidFill>
                  <a:srgbClr val="000000"/>
                </a:solidFill>
              </a:rPr>
              <a:t> on </a:t>
            </a:r>
            <a:r>
              <a:rPr lang="en-US" dirty="0" err="1">
                <a:solidFill>
                  <a:srgbClr val="000000"/>
                </a:solidFill>
              </a:rPr>
              <a:t>tuonut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seuratoimintaan</a:t>
            </a:r>
            <a:r>
              <a:rPr lang="en-US" dirty="0">
                <a:solidFill>
                  <a:srgbClr val="000000"/>
                </a:solidFill>
              </a:rPr>
              <a:t>?</a:t>
            </a:r>
          </a:p>
        </p:txBody>
      </p:sp>
      <p:sp>
        <p:nvSpPr>
          <p:cNvPr id="75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074" name="Picture 2" descr="Coronavirus information for children and young people | Ombudsman ...">
            <a:extLst>
              <a:ext uri="{FF2B5EF4-FFF2-40B4-BE49-F238E27FC236}">
                <a16:creationId xmlns:a16="http://schemas.microsoft.com/office/drawing/2014/main" id="{F10B4AAB-5D69-4C78-8A8B-9BE7E7432DB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29" r="13402" b="-1"/>
          <a:stretch/>
        </p:blipFill>
        <p:spPr bwMode="auto">
          <a:xfrm>
            <a:off x="1" y="770037"/>
            <a:ext cx="5298683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06578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2B5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218ABF8B-E550-4BBC-B20A-70EDFDDBA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34425" y="618681"/>
            <a:ext cx="3228975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dirty="0" err="1">
                <a:solidFill>
                  <a:srgbClr val="FFFFFF"/>
                </a:solidFill>
              </a:rPr>
              <a:t>Seurakehittäjän</a:t>
            </a:r>
            <a:r>
              <a:rPr lang="en-US" sz="3600" dirty="0">
                <a:solidFill>
                  <a:srgbClr val="FFFFFF"/>
                </a:solidFill>
              </a:rPr>
              <a:t> top 3</a:t>
            </a:r>
          </a:p>
        </p:txBody>
      </p:sp>
      <p:sp>
        <p:nvSpPr>
          <p:cNvPr id="73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Coronavirus information for children and young people | Ombudsman ...">
            <a:extLst>
              <a:ext uri="{FF2B5EF4-FFF2-40B4-BE49-F238E27FC236}">
                <a16:creationId xmlns:a16="http://schemas.microsoft.com/office/drawing/2014/main" id="{5D10623A-0513-4A6D-AE7C-E3783C1CF1E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21" r="-2" b="5400"/>
          <a:stretch/>
        </p:blipFill>
        <p:spPr bwMode="auto">
          <a:xfrm>
            <a:off x="976251" y="942538"/>
            <a:ext cx="7163222" cy="4808332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8350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171</Words>
  <Application>Microsoft Office PowerPoint</Application>
  <PresentationFormat>Laajakuva</PresentationFormat>
  <Paragraphs>24</Paragraphs>
  <Slides>12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Rockwell</vt:lpstr>
      <vt:lpstr>Office-teema</vt:lpstr>
      <vt:lpstr>Seurahallinnon muutokset</vt:lpstr>
      <vt:lpstr>AGENDA</vt:lpstr>
      <vt:lpstr>Miten sinun cheersyksy on lähtenyt käyntiin?</vt:lpstr>
      <vt:lpstr>Tilikauden muutos</vt:lpstr>
      <vt:lpstr>Tilikauden muutos</vt:lpstr>
      <vt:lpstr>Mitä hyötyjä ja haittoja on eri tilikausien käyttämisessä?</vt:lpstr>
      <vt:lpstr>Syksy 2020 </vt:lpstr>
      <vt:lpstr>Mitä muutoksia koronavirus on tuonut seuratoimintaan?</vt:lpstr>
      <vt:lpstr>Seurakehittäjän top 3</vt:lpstr>
      <vt:lpstr>1. Huomioi harjoitustilojen ja harjoitusten turvallisuus  SCL:n suositukset: https://scl.fi/blog/2020/08/18/suomen-cheerleadingliiton-suositukset-seurojen-harjoitustoimintaan-syksylle-2020/</vt:lpstr>
      <vt:lpstr>2. Varaudu muutoksiin salivuoroissa  - Kuntien ja kaupunkien tilajärjestelyihin voi tulla muutoksia  - Omissakin tiloissa voi tulla muutoksia esimerkiksi sallittuun harrastajamäärään</vt:lpstr>
      <vt:lpstr>3. Harrastajamäärän vähenemistä voi torjua aktiivisella jäsenhankinnalla ja markkinoinnilla  - Jäsenhankinta voi olla ratkaisu akuuttiin harrastajapulaan  - Markkinoinnin tavoitteet voivat olla myös tulevaisuudessa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Seurahallinnon muutokset</dc:title>
  <dc:creator>Niklas Hagel</dc:creator>
  <cp:lastModifiedBy>Niklas Hagel</cp:lastModifiedBy>
  <cp:revision>2</cp:revision>
  <dcterms:created xsi:type="dcterms:W3CDTF">2020-08-18T15:59:48Z</dcterms:created>
  <dcterms:modified xsi:type="dcterms:W3CDTF">2020-08-19T14:00:57Z</dcterms:modified>
</cp:coreProperties>
</file>